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308" r:id="rId4"/>
    <p:sldId id="318" r:id="rId5"/>
    <p:sldId id="316" r:id="rId6"/>
    <p:sldId id="321" r:id="rId7"/>
    <p:sldId id="344" r:id="rId8"/>
    <p:sldId id="319" r:id="rId9"/>
    <p:sldId id="301" r:id="rId10"/>
    <p:sldId id="302" r:id="rId11"/>
    <p:sldId id="334" r:id="rId12"/>
    <p:sldId id="305" r:id="rId13"/>
    <p:sldId id="323" r:id="rId14"/>
    <p:sldId id="322" r:id="rId15"/>
    <p:sldId id="287" r:id="rId16"/>
    <p:sldId id="288" r:id="rId17"/>
    <p:sldId id="289" r:id="rId18"/>
    <p:sldId id="291" r:id="rId19"/>
    <p:sldId id="297" r:id="rId20"/>
    <p:sldId id="332" r:id="rId21"/>
    <p:sldId id="326" r:id="rId22"/>
    <p:sldId id="327" r:id="rId23"/>
    <p:sldId id="329" r:id="rId24"/>
    <p:sldId id="330" r:id="rId25"/>
    <p:sldId id="352" r:id="rId26"/>
    <p:sldId id="333" r:id="rId27"/>
    <p:sldId id="358" r:id="rId28"/>
    <p:sldId id="331" r:id="rId29"/>
    <p:sldId id="356" r:id="rId30"/>
    <p:sldId id="350" r:id="rId31"/>
    <p:sldId id="357" r:id="rId32"/>
    <p:sldId id="345" r:id="rId33"/>
    <p:sldId id="353" r:id="rId34"/>
    <p:sldId id="346" r:id="rId35"/>
    <p:sldId id="347" r:id="rId36"/>
    <p:sldId id="354" r:id="rId37"/>
    <p:sldId id="34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94674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54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50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65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99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1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56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11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19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88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18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0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90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59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8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1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57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27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48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62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59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02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41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3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19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39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71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61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128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0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8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11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7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9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19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89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4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courses/cse417t/spring202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-1"/>
            <a:ext cx="8393289" cy="6850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080" y="5230412"/>
            <a:ext cx="4053840" cy="1495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4544837"/>
            <a:ext cx="1452880" cy="14954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746442-5EEF-F04B-BB47-2605E52612CF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64F2D-9E50-F34F-859E-981B606B13C2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F333B-B11D-3E45-9E2D-E9D6800CF113}"/>
              </a:ext>
            </a:extLst>
          </p:cNvPr>
          <p:cNvSpPr/>
          <p:nvPr/>
        </p:nvSpPr>
        <p:spPr>
          <a:xfrm>
            <a:off x="6676105" y="3514501"/>
            <a:ext cx="3424968" cy="1912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AD9B78-2D4C-AA44-B778-557A89A949D4}"/>
              </a:ext>
            </a:extLst>
          </p:cNvPr>
          <p:cNvSpPr txBox="1"/>
          <p:nvPr/>
        </p:nvSpPr>
        <p:spPr>
          <a:xfrm>
            <a:off x="7451123" y="5528881"/>
            <a:ext cx="293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160959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animBg="1"/>
      <p:bldP spid="6" grpId="0"/>
      <p:bldP spid="11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-1"/>
            <a:ext cx="8393289" cy="685007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321AA84-0F47-3745-A17E-1E343F21D7C5}"/>
              </a:ext>
            </a:extLst>
          </p:cNvPr>
          <p:cNvCxnSpPr>
            <a:cxnSpLocks/>
          </p:cNvCxnSpPr>
          <p:nvPr/>
        </p:nvCxnSpPr>
        <p:spPr>
          <a:xfrm>
            <a:off x="1898823" y="4880225"/>
            <a:ext cx="1193698" cy="795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F1AECC-06E4-104E-B807-D052640A2369}"/>
              </a:ext>
            </a:extLst>
          </p:cNvPr>
          <p:cNvGrpSpPr/>
          <p:nvPr/>
        </p:nvGrpSpPr>
        <p:grpSpPr>
          <a:xfrm>
            <a:off x="62277" y="3237430"/>
            <a:ext cx="1836546" cy="2937340"/>
            <a:chOff x="7281425" y="2055900"/>
            <a:chExt cx="2539599" cy="4061791"/>
          </a:xfrm>
        </p:grpSpPr>
        <p:grpSp>
          <p:nvGrpSpPr>
            <p:cNvPr id="9" name="Shape 308">
              <a:extLst>
                <a:ext uri="{FF2B5EF4-FFF2-40B4-BE49-F238E27FC236}">
                  <a16:creationId xmlns:a16="http://schemas.microsoft.com/office/drawing/2014/main" id="{07477502-9ED1-6E42-B793-7E1F06D1DFC7}"/>
                </a:ext>
              </a:extLst>
            </p:cNvPr>
            <p:cNvGrpSpPr/>
            <p:nvPr/>
          </p:nvGrpSpPr>
          <p:grpSpPr>
            <a:xfrm>
              <a:off x="7717429" y="2196515"/>
              <a:ext cx="1583978" cy="1043321"/>
              <a:chOff x="4306475" y="2201434"/>
              <a:chExt cx="3710399" cy="2370768"/>
            </a:xfrm>
          </p:grpSpPr>
          <p:sp>
            <p:nvSpPr>
              <p:cNvPr id="10" name="Shape 369">
                <a:extLst>
                  <a:ext uri="{FF2B5EF4-FFF2-40B4-BE49-F238E27FC236}">
                    <a16:creationId xmlns:a16="http://schemas.microsoft.com/office/drawing/2014/main" id="{A1E50B43-1232-8740-ACAB-52003DECE7AB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" name="Shape 370">
                <a:extLst>
                  <a:ext uri="{FF2B5EF4-FFF2-40B4-BE49-F238E27FC236}">
                    <a16:creationId xmlns:a16="http://schemas.microsoft.com/office/drawing/2014/main" id="{0EC6CE1A-837A-924B-B34D-2C6C3F5EC688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" name="Shape 371">
                <a:extLst>
                  <a:ext uri="{FF2B5EF4-FFF2-40B4-BE49-F238E27FC236}">
                    <a16:creationId xmlns:a16="http://schemas.microsoft.com/office/drawing/2014/main" id="{BAB1A65C-878D-3F4E-81DA-0496D97035E3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372">
                <a:extLst>
                  <a:ext uri="{FF2B5EF4-FFF2-40B4-BE49-F238E27FC236}">
                    <a16:creationId xmlns:a16="http://schemas.microsoft.com/office/drawing/2014/main" id="{E57620CD-D311-9B4A-9AF4-4DB4E4E1F315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" name="Shape 373">
                <a:extLst>
                  <a:ext uri="{FF2B5EF4-FFF2-40B4-BE49-F238E27FC236}">
                    <a16:creationId xmlns:a16="http://schemas.microsoft.com/office/drawing/2014/main" id="{3D494BFD-C3C4-5B4D-B992-B6669051024F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" name="Shape 374">
                <a:extLst>
                  <a:ext uri="{FF2B5EF4-FFF2-40B4-BE49-F238E27FC236}">
                    <a16:creationId xmlns:a16="http://schemas.microsoft.com/office/drawing/2014/main" id="{77385725-7874-4041-B3B8-0AA240B2BA4B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382">
                <a:extLst>
                  <a:ext uri="{FF2B5EF4-FFF2-40B4-BE49-F238E27FC236}">
                    <a16:creationId xmlns:a16="http://schemas.microsoft.com/office/drawing/2014/main" id="{9C8F483D-2374-DE4D-82D1-CFBAC108572C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17" name="Shape 383">
                <a:extLst>
                  <a:ext uri="{FF2B5EF4-FFF2-40B4-BE49-F238E27FC236}">
                    <a16:creationId xmlns:a16="http://schemas.microsoft.com/office/drawing/2014/main" id="{5FCDDDA9-B392-DD49-B862-2A8700CD8209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Shape 397">
                <a:extLst>
                  <a:ext uri="{FF2B5EF4-FFF2-40B4-BE49-F238E27FC236}">
                    <a16:creationId xmlns:a16="http://schemas.microsoft.com/office/drawing/2014/main" id="{8F2609D0-D760-AB4B-B5D6-88EC6EC6238A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" name="Shape 398">
                <a:extLst>
                  <a:ext uri="{FF2B5EF4-FFF2-40B4-BE49-F238E27FC236}">
                    <a16:creationId xmlns:a16="http://schemas.microsoft.com/office/drawing/2014/main" id="{0570A14D-25B5-DB44-AAD8-1153A4E58EB4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399">
                <a:extLst>
                  <a:ext uri="{FF2B5EF4-FFF2-40B4-BE49-F238E27FC236}">
                    <a16:creationId xmlns:a16="http://schemas.microsoft.com/office/drawing/2014/main" id="{8E2BEDD8-AA97-5248-AEDD-895CCF89232F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400">
                <a:extLst>
                  <a:ext uri="{FF2B5EF4-FFF2-40B4-BE49-F238E27FC236}">
                    <a16:creationId xmlns:a16="http://schemas.microsoft.com/office/drawing/2014/main" id="{1F38CAB4-6EEE-9042-809A-BC70EE2710D4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" name="Shape 401">
                <a:extLst>
                  <a:ext uri="{FF2B5EF4-FFF2-40B4-BE49-F238E27FC236}">
                    <a16:creationId xmlns:a16="http://schemas.microsoft.com/office/drawing/2014/main" id="{3ABD29AB-B925-7446-9FA7-41EDEC3953A4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050178-9E92-5341-907C-6DDF91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651" y="3428161"/>
              <a:ext cx="2225525" cy="131727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1108520-B10C-2949-9CA5-A096BD6CC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0354" y="4769713"/>
              <a:ext cx="2225525" cy="1112763"/>
            </a:xfrm>
            <a:prstGeom prst="rect">
              <a:avLst/>
            </a:prstGeom>
          </p:spPr>
        </p:pic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B1AD6A3-6BBD-C943-A5E2-32974EBA7481}"/>
                </a:ext>
              </a:extLst>
            </p:cNvPr>
            <p:cNvSpPr/>
            <p:nvPr/>
          </p:nvSpPr>
          <p:spPr>
            <a:xfrm>
              <a:off x="7281425" y="2055900"/>
              <a:ext cx="2539599" cy="40617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71710D3-92F9-9B4A-B7BE-432BA67EDF58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122D94-2A1B-DB4B-A9D6-D054CEE71CE3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E2DEE-3FB9-5849-9C0B-F62595765DF1}"/>
              </a:ext>
            </a:extLst>
          </p:cNvPr>
          <p:cNvSpPr/>
          <p:nvPr/>
        </p:nvSpPr>
        <p:spPr>
          <a:xfrm>
            <a:off x="6676105" y="3514501"/>
            <a:ext cx="3424968" cy="1912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5CF6B7-11C4-2347-899D-D2E275B4A7DD}"/>
              </a:ext>
            </a:extLst>
          </p:cNvPr>
          <p:cNvSpPr txBox="1"/>
          <p:nvPr/>
        </p:nvSpPr>
        <p:spPr>
          <a:xfrm>
            <a:off x="7451123" y="5528881"/>
            <a:ext cx="293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36662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-1"/>
            <a:ext cx="8393289" cy="68500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49035" y="5554281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</p:txBody>
      </p:sp>
    </p:spTree>
    <p:extLst>
      <p:ext uri="{BB962C8B-B14F-4D97-AF65-F5344CB8AC3E}">
        <p14:creationId xmlns:p14="http://schemas.microsoft.com/office/powerpoint/2010/main" val="129966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half of the semester: </a:t>
            </a:r>
            <a:r>
              <a:rPr lang="en-US" b="1" dirty="0">
                <a:solidFill>
                  <a:schemeClr val="accent1"/>
                </a:solidFill>
              </a:rPr>
              <a:t>Foundations</a:t>
            </a:r>
          </a:p>
          <a:p>
            <a:pPr lvl="1"/>
            <a:r>
              <a:rPr lang="en-US" dirty="0"/>
              <a:t>Focus on </a:t>
            </a:r>
            <a:r>
              <a:rPr lang="en-US" b="1" dirty="0">
                <a:solidFill>
                  <a:srgbClr val="00B050"/>
                </a:solidFill>
              </a:rPr>
              <a:t>linear models</a:t>
            </a:r>
          </a:p>
          <a:p>
            <a:pPr lvl="2"/>
            <a:r>
              <a:rPr lang="en-US" dirty="0"/>
              <a:t>Fundamental components of many other models</a:t>
            </a:r>
          </a:p>
          <a:p>
            <a:pPr lvl="1"/>
            <a:r>
              <a:rPr lang="en-US" dirty="0"/>
              <a:t>Discuss the theoretical foundations of machine learning</a:t>
            </a:r>
          </a:p>
          <a:p>
            <a:pPr lvl="2"/>
            <a:r>
              <a:rPr lang="en-US" dirty="0"/>
              <a:t>Heavy use of probability, linear algebra, and optimization</a:t>
            </a:r>
          </a:p>
          <a:p>
            <a:pPr lvl="2"/>
            <a:endParaRPr lang="en-US" dirty="0"/>
          </a:p>
          <a:p>
            <a:endParaRPr lang="en-US" dirty="0"/>
          </a:p>
          <a:p>
            <a:r>
              <a:rPr lang="en-US" dirty="0"/>
              <a:t>Second half of the semester: </a:t>
            </a:r>
            <a:r>
              <a:rPr lang="en-US" b="1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dirty="0"/>
              <a:t>Discuss different learning models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3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09754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Boosting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Random forest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57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Supervised learning (the focus of this course)</a:t>
            </a:r>
          </a:p>
          <a:p>
            <a:pPr lvl="1"/>
            <a:r>
              <a:rPr lang="en-US" dirty="0"/>
              <a:t>Given training data (input, correct output)</a:t>
            </a:r>
          </a:p>
          <a:p>
            <a:pPr lvl="1"/>
            <a:r>
              <a:rPr lang="en-US" dirty="0"/>
              <a:t>Try to predict the output for data not seen before</a:t>
            </a:r>
          </a:p>
          <a:p>
            <a:pPr lvl="1"/>
            <a:endParaRPr lang="en-US" dirty="0"/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Given data in the form of (input)</a:t>
            </a:r>
          </a:p>
          <a:p>
            <a:pPr lvl="1"/>
            <a:r>
              <a:rPr lang="en-US" dirty="0"/>
              <a:t>Find patterns in data</a:t>
            </a:r>
          </a:p>
          <a:p>
            <a:endParaRPr lang="en-US" dirty="0"/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Learn how to act, based on rewards for actions</a:t>
            </a:r>
          </a:p>
        </p:txBody>
      </p:sp>
    </p:spTree>
    <p:extLst>
      <p:ext uri="{BB962C8B-B14F-4D97-AF65-F5344CB8AC3E}">
        <p14:creationId xmlns:p14="http://schemas.microsoft.com/office/powerpoint/2010/main" val="156427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Given data with (input, correct output), learn a pattern that can predict previously unseen data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54" y="2652029"/>
            <a:ext cx="3892035" cy="378684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2029"/>
            <a:ext cx="3694951" cy="371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(more in 517A)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only have the feature vectors but no labels. Still want to describe the data in some useful way.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422786" y="2931459"/>
            <a:ext cx="3738033" cy="353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6548679" y="2931459"/>
            <a:ext cx="3536615" cy="353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7958459" y="4092963"/>
            <a:ext cx="1640541" cy="1057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57322" y="4465983"/>
            <a:ext cx="581404" cy="11279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25553" y="4797269"/>
            <a:ext cx="1031755" cy="104811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(more in 412A)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 interacts with the world by taking actions </a:t>
            </a:r>
          </a:p>
          <a:p>
            <a:r>
              <a:rPr lang="en-US" dirty="0"/>
              <a:t>Feedback is in the form of rewards (or costs) </a:t>
            </a:r>
          </a:p>
          <a:p>
            <a:r>
              <a:rPr lang="en-US" dirty="0"/>
              <a:t>Agent must learn a policy, which maps from the state of the world to an action </a:t>
            </a:r>
          </a:p>
          <a:p>
            <a:r>
              <a:rPr lang="en-US" dirty="0"/>
              <a:t>Major challenges: </a:t>
            </a:r>
          </a:p>
          <a:p>
            <a:pPr lvl="1"/>
            <a:r>
              <a:rPr lang="en-US" dirty="0"/>
              <a:t>Exploration / exploitation</a:t>
            </a:r>
          </a:p>
          <a:p>
            <a:pPr lvl="1"/>
            <a:r>
              <a:rPr lang="en-US" dirty="0"/>
              <a:t>Delayed reward / credit assignment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3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1080" cy="1325563"/>
          </a:xfrm>
        </p:spPr>
        <p:txBody>
          <a:bodyPr/>
          <a:lstStyle/>
          <a:p>
            <a:r>
              <a:rPr lang="en-US" dirty="0"/>
              <a:t>Course plans (focus on supervised learning)</a:t>
            </a:r>
          </a:p>
        </p:txBody>
      </p:sp>
      <p:pic>
        <p:nvPicPr>
          <p:cNvPr id="5" name="Picture 4" descr="Screenshot 2017-08-22 20.09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16" y="1544915"/>
            <a:ext cx="6277768" cy="51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0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 and introduction</a:t>
            </a:r>
          </a:p>
          <a:p>
            <a:r>
              <a:rPr lang="en-US" dirty="0"/>
              <a:t>What’s the class about?</a:t>
            </a:r>
          </a:p>
          <a:p>
            <a:r>
              <a:rPr lang="en-US" dirty="0"/>
              <a:t>Logistics</a:t>
            </a:r>
          </a:p>
          <a:p>
            <a:endParaRPr lang="en-US" dirty="0"/>
          </a:p>
          <a:p>
            <a:r>
              <a:rPr lang="en-US" dirty="0"/>
              <a:t>Lecture</a:t>
            </a:r>
          </a:p>
          <a:p>
            <a:pPr lvl="1"/>
            <a:r>
              <a:rPr lang="en-US" dirty="0"/>
              <a:t>Setting up the learning problem</a:t>
            </a:r>
          </a:p>
          <a:p>
            <a:pPr lvl="1"/>
            <a:r>
              <a:rPr lang="en-US" dirty="0"/>
              <a:t>Perceptron learning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0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  <a:p>
            <a:pPr lvl="1"/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http://chienjuho.com/courses/cse417t</a:t>
            </a:r>
            <a:endParaRPr lang="en-US" dirty="0"/>
          </a:p>
          <a:p>
            <a:pPr lvl="1"/>
            <a:r>
              <a:rPr lang="en-US" dirty="0"/>
              <a:t>Piazza for discussion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for homework submissions</a:t>
            </a:r>
          </a:p>
          <a:p>
            <a:pPr lvl="1"/>
            <a:r>
              <a:rPr lang="en-US" dirty="0"/>
              <a:t>You are responsible for following the announcements on website and Piazza</a:t>
            </a:r>
          </a:p>
          <a:p>
            <a:endParaRPr lang="en-US" dirty="0"/>
          </a:p>
          <a:p>
            <a:r>
              <a:rPr lang="en-US" dirty="0"/>
              <a:t>TA and Office Hours</a:t>
            </a:r>
          </a:p>
          <a:p>
            <a:pPr lvl="1"/>
            <a:r>
              <a:rPr lang="en-US" dirty="0"/>
              <a:t>There will be several graduate/undergraduate TAs </a:t>
            </a:r>
          </a:p>
          <a:p>
            <a:pPr lvl="1"/>
            <a:r>
              <a:rPr lang="en-US" dirty="0"/>
              <a:t>Office hours will be announced in the 2</a:t>
            </a:r>
            <a:r>
              <a:rPr lang="en-US" baseline="30000" dirty="0"/>
              <a:t>nd</a:t>
            </a:r>
            <a:r>
              <a:rPr lang="en-US" dirty="0"/>
              <a:t> week and start in the 3</a:t>
            </a:r>
            <a:r>
              <a:rPr lang="en-US" baseline="30000" dirty="0"/>
              <a:t>rd</a:t>
            </a:r>
            <a:r>
              <a:rPr lang="en-US" dirty="0"/>
              <a:t> week</a:t>
            </a:r>
          </a:p>
        </p:txBody>
      </p:sp>
    </p:spTree>
    <p:extLst>
      <p:ext uri="{BB962C8B-B14F-4D97-AF65-F5344CB8AC3E}">
        <p14:creationId xmlns:p14="http://schemas.microsoft.com/office/powerpoint/2010/main" val="1173224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Information: Textbooks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2487" y="1686391"/>
            <a:ext cx="8668353" cy="4942702"/>
          </a:xfrm>
        </p:spPr>
        <p:txBody>
          <a:bodyPr>
            <a:normAutofit/>
          </a:bodyPr>
          <a:lstStyle/>
          <a:p>
            <a:r>
              <a:rPr lang="en-US" i="1" dirty="0"/>
              <a:t>Learning From Data</a:t>
            </a:r>
            <a:endParaRPr lang="en-US" dirty="0"/>
          </a:p>
          <a:p>
            <a:pPr lvl="1"/>
            <a:r>
              <a:rPr lang="en-US" dirty="0"/>
              <a:t>Y. Abu-Mostafa, M. </a:t>
            </a:r>
            <a:r>
              <a:rPr lang="en-US" dirty="0" err="1"/>
              <a:t>Magdon</a:t>
            </a:r>
            <a:r>
              <a:rPr lang="en-US" dirty="0"/>
              <a:t>-Ismail, and H-T Lin.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amlbook.com</a:t>
            </a:r>
            <a:r>
              <a:rPr lang="en-US" dirty="0"/>
              <a:t>/ </a:t>
            </a:r>
          </a:p>
          <a:p>
            <a:pPr lvl="1"/>
            <a:r>
              <a:rPr lang="en-US" dirty="0"/>
              <a:t>We will go through this book in the first half of the semester.</a:t>
            </a:r>
          </a:p>
          <a:p>
            <a:endParaRPr lang="en-US" dirty="0"/>
          </a:p>
          <a:p>
            <a:r>
              <a:rPr lang="en-US" i="1" dirty="0"/>
              <a:t>Computer Age Statistical Inference: Algorithms, </a:t>
            </a:r>
            <a:br>
              <a:rPr lang="en-US" i="1" dirty="0"/>
            </a:br>
            <a:r>
              <a:rPr lang="en-US" i="1" dirty="0"/>
              <a:t>Evidence, and Data Science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B. </a:t>
            </a:r>
            <a:r>
              <a:rPr lang="en-US" dirty="0" err="1"/>
              <a:t>Efron</a:t>
            </a:r>
            <a:r>
              <a:rPr lang="en-US" dirty="0"/>
              <a:t> and T. Hastie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web.stanford.edu</a:t>
            </a:r>
            <a:r>
              <a:rPr lang="en-US" dirty="0"/>
              <a:t>/~</a:t>
            </a:r>
            <a:r>
              <a:rPr lang="en-US" dirty="0" err="1"/>
              <a:t>hastie</a:t>
            </a:r>
            <a:r>
              <a:rPr lang="en-US" dirty="0"/>
              <a:t>/CASI/ </a:t>
            </a:r>
          </a:p>
          <a:p>
            <a:pPr lvl="1"/>
            <a:r>
              <a:rPr lang="en-US" dirty="0"/>
              <a:t>We will reference a few sections as the course materials. The PDF file is freely available on their website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127" y="1027906"/>
            <a:ext cx="1788462" cy="2786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127" y="4018535"/>
            <a:ext cx="1788462" cy="2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7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Information: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24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assignments (5 to 6): 50%</a:t>
            </a:r>
          </a:p>
          <a:p>
            <a:pPr lvl="1"/>
            <a:r>
              <a:rPr lang="en-US" dirty="0"/>
              <a:t>Mix of programming and pencil-and-paper problems </a:t>
            </a:r>
          </a:p>
          <a:p>
            <a:pPr lvl="1"/>
            <a:r>
              <a:rPr lang="en-US" dirty="0"/>
              <a:t>Worst score discounted by 50% </a:t>
            </a:r>
          </a:p>
          <a:p>
            <a:pPr lvl="1"/>
            <a:r>
              <a:rPr lang="en-US" dirty="0"/>
              <a:t>Programming language: Python</a:t>
            </a:r>
          </a:p>
          <a:p>
            <a:pPr lvl="2"/>
            <a:r>
              <a:rPr lang="en-US" dirty="0"/>
              <a:t>We don’t teach how to program Python</a:t>
            </a:r>
          </a:p>
          <a:p>
            <a:pPr lvl="1"/>
            <a:r>
              <a:rPr lang="en-US" dirty="0"/>
              <a:t>5 total late days, no more than 2 on any one assignment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exams: 50% (25% each)</a:t>
            </a:r>
          </a:p>
          <a:p>
            <a:pPr lvl="1"/>
            <a:r>
              <a:rPr lang="en-US" dirty="0"/>
              <a:t>One in the middle of the semester (sometime in mid-to-late October)</a:t>
            </a:r>
          </a:p>
          <a:p>
            <a:pPr lvl="1"/>
            <a:r>
              <a:rPr lang="en-US" dirty="0"/>
              <a:t>One on the last lecture of the semester</a:t>
            </a:r>
          </a:p>
          <a:p>
            <a:pPr lvl="1"/>
            <a:r>
              <a:rPr lang="en-US" dirty="0"/>
              <a:t>Each exam covers around half of the materials. No separate final exam.</a:t>
            </a:r>
          </a:p>
          <a:p>
            <a:pPr lvl="1"/>
            <a:r>
              <a:rPr lang="en-US" dirty="0"/>
              <a:t>More details will be announced later</a:t>
            </a:r>
          </a:p>
        </p:txBody>
      </p:sp>
    </p:spTree>
    <p:extLst>
      <p:ext uri="{BB962C8B-B14F-4D97-AF65-F5344CB8AC3E}">
        <p14:creationId xmlns:p14="http://schemas.microsoft.com/office/powerpoint/2010/main" val="15643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Information: Academic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59"/>
          </a:xfrm>
        </p:spPr>
        <p:txBody>
          <a:bodyPr>
            <a:normAutofit/>
          </a:bodyPr>
          <a:lstStyle/>
          <a:p>
            <a:r>
              <a:rPr lang="en-US" dirty="0"/>
              <a:t>Take a look at the syllabus</a:t>
            </a:r>
          </a:p>
          <a:p>
            <a:pPr lvl="1"/>
            <a:r>
              <a:rPr lang="en-US" dirty="0"/>
              <a:t>Collaborations</a:t>
            </a:r>
          </a:p>
          <a:p>
            <a:pPr lvl="2"/>
            <a:r>
              <a:rPr lang="en-US" dirty="0"/>
              <a:t>You are encouraged to discuss homework with other students</a:t>
            </a:r>
          </a:p>
          <a:p>
            <a:pPr lvl="2"/>
            <a:r>
              <a:rPr lang="en-US" b="1" dirty="0"/>
              <a:t>Must write your own solutions </a:t>
            </a:r>
          </a:p>
          <a:p>
            <a:pPr lvl="2"/>
            <a:r>
              <a:rPr lang="en-US" b="1" dirty="0"/>
              <a:t>Must cite all external sources (including other students)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Other accommodation resources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Academic integrity</a:t>
            </a:r>
          </a:p>
          <a:p>
            <a:pPr lvl="2"/>
            <a:r>
              <a:rPr lang="en-US" b="1" dirty="0">
                <a:solidFill>
                  <a:schemeClr val="accent1"/>
                </a:solidFill>
              </a:rPr>
              <a:t>Zero tolerance </a:t>
            </a:r>
            <a:r>
              <a:rPr lang="en-US" dirty="0">
                <a:solidFill>
                  <a:schemeClr val="accent1"/>
                </a:solidFill>
              </a:rPr>
              <a:t>on the violation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Will be reported to the university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There will be permanent record if found guilty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3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607211" cy="4821755"/>
          </a:xfrm>
        </p:spPr>
        <p:txBody>
          <a:bodyPr>
            <a:normAutofit/>
          </a:bodyPr>
          <a:lstStyle/>
          <a:p>
            <a:r>
              <a:rPr lang="en-US" dirty="0"/>
              <a:t>Questions not covered in the syllabus?</a:t>
            </a:r>
          </a:p>
          <a:p>
            <a:pPr lvl="1"/>
            <a:r>
              <a:rPr lang="en-US" dirty="0"/>
              <a:t>Ask me!</a:t>
            </a:r>
          </a:p>
          <a:p>
            <a:pPr lvl="1"/>
            <a:r>
              <a:rPr lang="en-US" dirty="0"/>
              <a:t>Generally, I don’t grant individual exceptions</a:t>
            </a:r>
          </a:p>
          <a:p>
            <a:pPr lvl="2"/>
            <a:r>
              <a:rPr lang="en-US" dirty="0"/>
              <a:t>Can I do extra work to get more points?</a:t>
            </a:r>
          </a:p>
          <a:p>
            <a:pPr lvl="2"/>
            <a:r>
              <a:rPr lang="en-US" dirty="0"/>
              <a:t>I have another exam this week, can I get an additional day for the assignment?</a:t>
            </a:r>
          </a:p>
          <a:p>
            <a:pPr lvl="2"/>
            <a:r>
              <a:rPr lang="en-US" dirty="0"/>
              <a:t>I work really hard but can’t finish the assignment on time. Can I get an additional day for the assignment?</a:t>
            </a:r>
          </a:p>
          <a:p>
            <a:pPr lvl="2"/>
            <a:r>
              <a:rPr lang="en-US" dirty="0"/>
              <a:t>I work really hard. Can I get higher grades?</a:t>
            </a:r>
          </a:p>
          <a:p>
            <a:pPr lvl="1"/>
            <a:r>
              <a:rPr lang="en-US" b="1" dirty="0"/>
              <a:t>No</a:t>
            </a:r>
            <a:r>
              <a:rPr lang="en-US" dirty="0"/>
              <a:t> to all the above. </a:t>
            </a:r>
          </a:p>
          <a:p>
            <a:pPr lvl="2"/>
            <a:r>
              <a:rPr lang="en-US" dirty="0"/>
              <a:t>Exceptions: family/medical emergencies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Rule of thumb:</a:t>
            </a:r>
          </a:p>
          <a:p>
            <a:pPr lvl="2"/>
            <a:r>
              <a:rPr lang="en-US" dirty="0"/>
              <a:t>I only say yes if I feel comfortable giving the same treatment to everyone in the class.</a:t>
            </a:r>
          </a:p>
        </p:txBody>
      </p:sp>
    </p:spTree>
    <p:extLst>
      <p:ext uri="{BB962C8B-B14F-4D97-AF65-F5344CB8AC3E}">
        <p14:creationId xmlns:p14="http://schemas.microsoft.com/office/powerpoint/2010/main" val="49364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F3E3-E1AE-F949-BFCB-83055A35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8438-8BDD-E448-9695-578EBF31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46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Please use </a:t>
            </a:r>
            <a:r>
              <a:rPr lang="en-US" b="1" dirty="0">
                <a:solidFill>
                  <a:schemeClr val="accent1"/>
                </a:solidFill>
              </a:rPr>
              <a:t>Piazza</a:t>
            </a:r>
            <a:r>
              <a:rPr lang="en-US" dirty="0"/>
              <a:t> as the main communication channel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Emails will likely not be responded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>
                <a:solidFill>
                  <a:srgbClr val="C00000"/>
                </a:solidFill>
              </a:rPr>
              <a:t>public posts</a:t>
            </a:r>
            <a:r>
              <a:rPr lang="en-US" dirty="0"/>
              <a:t> in Piazza by default</a:t>
            </a:r>
          </a:p>
          <a:p>
            <a:pPr lvl="1"/>
            <a:r>
              <a:rPr lang="en-US" dirty="0"/>
              <a:t>Other students might have the same questions</a:t>
            </a:r>
          </a:p>
          <a:p>
            <a:pPr lvl="1"/>
            <a:r>
              <a:rPr lang="en-US" dirty="0"/>
              <a:t>Other students might help answer the questions</a:t>
            </a:r>
          </a:p>
          <a:p>
            <a:pPr lvl="1"/>
            <a:endParaRPr lang="en-US" dirty="0"/>
          </a:p>
          <a:p>
            <a:r>
              <a:rPr lang="en-US" dirty="0"/>
              <a:t>When to use private posts</a:t>
            </a:r>
          </a:p>
          <a:p>
            <a:pPr lvl="1"/>
            <a:r>
              <a:rPr lang="en-US" dirty="0"/>
              <a:t>The questions involve disclosing your answers to the homework</a:t>
            </a:r>
          </a:p>
          <a:p>
            <a:pPr lvl="2"/>
            <a:r>
              <a:rPr lang="en-US" dirty="0"/>
              <a:t>Most of the time, you can reframe your questions to avoid this</a:t>
            </a:r>
          </a:p>
          <a:p>
            <a:pPr lvl="1"/>
            <a:r>
              <a:rPr lang="en-US" dirty="0"/>
              <a:t>The questions are about your personal matter</a:t>
            </a:r>
          </a:p>
        </p:txBody>
      </p:sp>
    </p:spTree>
    <p:extLst>
      <p:ext uri="{BB962C8B-B14F-4D97-AF65-F5344CB8AC3E}">
        <p14:creationId xmlns:p14="http://schemas.microsoft.com/office/powerpoint/2010/main" val="957481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Course for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going to be a very theory-heavy course</a:t>
            </a:r>
          </a:p>
          <a:p>
            <a:pPr lvl="1"/>
            <a:r>
              <a:rPr lang="en-US" dirty="0"/>
              <a:t>The “T“ in CSE 417T stands for “Theory”</a:t>
            </a:r>
          </a:p>
          <a:p>
            <a:pPr lvl="1"/>
            <a:r>
              <a:rPr lang="en-US" dirty="0"/>
              <a:t>There will be </a:t>
            </a:r>
            <a:r>
              <a:rPr lang="en-US" b="1" dirty="0"/>
              <a:t>A LOT OF </a:t>
            </a:r>
            <a:r>
              <a:rPr lang="en-US" dirty="0"/>
              <a:t>math!</a:t>
            </a:r>
          </a:p>
          <a:p>
            <a:endParaRPr lang="en-US" dirty="0"/>
          </a:p>
          <a:p>
            <a:r>
              <a:rPr lang="en-US" dirty="0"/>
              <a:t>We focus on understanding the foundations of machine learning</a:t>
            </a:r>
          </a:p>
          <a:p>
            <a:endParaRPr lang="en-US" dirty="0"/>
          </a:p>
          <a:p>
            <a:r>
              <a:rPr lang="en-US" dirty="0"/>
              <a:t>If your main goal is to learn how to apply ML to solve problems, this might not be the best course for that.</a:t>
            </a:r>
          </a:p>
          <a:p>
            <a:pPr lvl="1"/>
            <a:r>
              <a:rPr lang="en-US" dirty="0"/>
              <a:t>Check out CSE 217A, CSE 412A, ESE 417, BME 440, INFO 558</a:t>
            </a:r>
          </a:p>
        </p:txBody>
      </p:sp>
    </p:spTree>
    <p:extLst>
      <p:ext uri="{BB962C8B-B14F-4D97-AF65-F5344CB8AC3E}">
        <p14:creationId xmlns:p14="http://schemas.microsoft.com/office/powerpoint/2010/main" val="155587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Course for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82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Try </a:t>
            </a:r>
            <a:r>
              <a:rPr lang="en-US" dirty="0">
                <a:solidFill>
                  <a:schemeClr val="accent1"/>
                </a:solidFill>
              </a:rPr>
              <a:t>homework 0 </a:t>
            </a:r>
            <a:r>
              <a:rPr lang="en-US" dirty="0"/>
              <a:t>(posted on the website)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A subset of questions in homework 1.</a:t>
            </a:r>
          </a:p>
          <a:p>
            <a:pPr lvl="1"/>
            <a:r>
              <a:rPr lang="en-US" dirty="0"/>
              <a:t>You should feel comfortable working on these kinds of questions.</a:t>
            </a:r>
          </a:p>
          <a:p>
            <a:pPr lvl="1"/>
            <a:r>
              <a:rPr lang="en-US" dirty="0"/>
              <a:t>You should be ready to answer all questions there after the lecture today.</a:t>
            </a:r>
          </a:p>
          <a:p>
            <a:pPr lvl="1"/>
            <a:endParaRPr lang="en-US" dirty="0"/>
          </a:p>
          <a:p>
            <a:r>
              <a:rPr lang="en-US" dirty="0"/>
              <a:t>If you are on the waitlist and want to get enrolled:</a:t>
            </a:r>
          </a:p>
          <a:p>
            <a:pPr lvl="1"/>
            <a:r>
              <a:rPr lang="en-US" dirty="0"/>
              <a:t>Complete </a:t>
            </a:r>
            <a:r>
              <a:rPr lang="en-US" dirty="0">
                <a:solidFill>
                  <a:schemeClr val="accent1"/>
                </a:solidFill>
              </a:rPr>
              <a:t>homework 0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 mixture of math and programing questions</a:t>
            </a:r>
          </a:p>
          <a:p>
            <a:pPr lvl="2"/>
            <a:r>
              <a:rPr lang="en-US" dirty="0"/>
              <a:t>Explain why you want/need to take this course in this semester</a:t>
            </a:r>
          </a:p>
          <a:p>
            <a:pPr lvl="1"/>
            <a:r>
              <a:rPr lang="en-US" dirty="0"/>
              <a:t>Submit via </a:t>
            </a:r>
            <a:r>
              <a:rPr lang="en-US" dirty="0" err="1">
                <a:solidFill>
                  <a:schemeClr val="accent1"/>
                </a:solidFill>
              </a:rPr>
              <a:t>Gradescope</a:t>
            </a:r>
            <a:r>
              <a:rPr lang="en-US" dirty="0"/>
              <a:t> by </a:t>
            </a:r>
            <a:r>
              <a:rPr lang="en-US" dirty="0">
                <a:solidFill>
                  <a:schemeClr val="accent1"/>
                </a:solidFill>
              </a:rPr>
              <a:t>noon next Tuesday (Sep 6)</a:t>
            </a:r>
            <a:endParaRPr lang="en-US" dirty="0"/>
          </a:p>
          <a:p>
            <a:pPr lvl="1"/>
            <a:r>
              <a:rPr lang="en-US" dirty="0"/>
              <a:t>Priorities will be given to students who benefit the most by taking this course this semester (condition on having satisfactory answers to the questions)</a:t>
            </a:r>
          </a:p>
          <a:p>
            <a:pPr lvl="1"/>
            <a:endParaRPr lang="en-US" dirty="0"/>
          </a:p>
          <a:p>
            <a:r>
              <a:rPr lang="en-US" dirty="0"/>
              <a:t>If you are enrolled:</a:t>
            </a:r>
          </a:p>
          <a:p>
            <a:pPr lvl="1"/>
            <a:r>
              <a:rPr lang="en-US" dirty="0"/>
              <a:t>Don’t submit homework 0 yet, but you should check it out as well</a:t>
            </a:r>
          </a:p>
          <a:p>
            <a:pPr lvl="1"/>
            <a:r>
              <a:rPr lang="en-US" dirty="0"/>
              <a:t>The same questions will appear in homework 1</a:t>
            </a:r>
          </a:p>
          <a:p>
            <a:pPr lvl="1"/>
            <a:r>
              <a:rPr lang="en-US" dirty="0"/>
              <a:t>It helps you get a better sense of what this course is about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9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Waitlist and Enrollment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3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 are on the waitlist and want to get enrolled:</a:t>
            </a:r>
          </a:p>
          <a:p>
            <a:pPr lvl="1"/>
            <a:r>
              <a:rPr lang="en-US" dirty="0"/>
              <a:t>Complete </a:t>
            </a:r>
            <a:r>
              <a:rPr lang="en-US" dirty="0">
                <a:solidFill>
                  <a:schemeClr val="accent1"/>
                </a:solidFill>
              </a:rPr>
              <a:t>homework 0</a:t>
            </a:r>
            <a:r>
              <a:rPr lang="en-US" dirty="0"/>
              <a:t> (posted on the website)</a:t>
            </a:r>
          </a:p>
          <a:p>
            <a:pPr lvl="2"/>
            <a:r>
              <a:rPr lang="en-US" dirty="0"/>
              <a:t>Prove Chebyshev's inequality, one form of the law of large numbers</a:t>
            </a:r>
          </a:p>
          <a:p>
            <a:pPr lvl="2"/>
            <a:r>
              <a:rPr lang="en-US" dirty="0"/>
              <a:t>Prove PLA (discussed next) converges in finite steps</a:t>
            </a:r>
          </a:p>
          <a:p>
            <a:pPr lvl="2"/>
            <a:r>
              <a:rPr lang="en-US" dirty="0"/>
              <a:t>Implement PLA and observe its empirical performance</a:t>
            </a:r>
          </a:p>
          <a:p>
            <a:pPr lvl="2"/>
            <a:r>
              <a:rPr lang="en-US" dirty="0"/>
              <a:t>Explain why you want/need to take this course in this semester</a:t>
            </a:r>
          </a:p>
          <a:p>
            <a:pPr lvl="1"/>
            <a:r>
              <a:rPr lang="en-US" dirty="0"/>
              <a:t>Submit via </a:t>
            </a:r>
            <a:r>
              <a:rPr lang="en-US" dirty="0" err="1">
                <a:solidFill>
                  <a:schemeClr val="accent1"/>
                </a:solidFill>
              </a:rPr>
              <a:t>Gradescope</a:t>
            </a:r>
            <a:r>
              <a:rPr lang="en-US" dirty="0"/>
              <a:t> by </a:t>
            </a:r>
            <a:r>
              <a:rPr lang="en-US" dirty="0">
                <a:solidFill>
                  <a:schemeClr val="accent1"/>
                </a:solidFill>
              </a:rPr>
              <a:t>noon next Tuesday (Sep 6)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Priorities will be given to students who benefit the most by taking this course this semester (condition on having satisfactory answers to the questions)</a:t>
            </a:r>
          </a:p>
          <a:p>
            <a:pPr lvl="1"/>
            <a:endParaRPr lang="en-US" dirty="0"/>
          </a:p>
          <a:p>
            <a:r>
              <a:rPr lang="en-US" dirty="0"/>
              <a:t>If you are enrolled</a:t>
            </a:r>
          </a:p>
          <a:p>
            <a:pPr lvl="1"/>
            <a:r>
              <a:rPr lang="en-US" dirty="0"/>
              <a:t>You should look at homework 0 as well (please don’t submit yet)</a:t>
            </a:r>
          </a:p>
          <a:p>
            <a:pPr lvl="1"/>
            <a:r>
              <a:rPr lang="en-US" dirty="0"/>
              <a:t>It helps you get a better sense of what this course is about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8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D90E-9B72-2E40-ADE2-F3B8275C0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3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1031D7-FE3E-F243-AFD2-B29B9D63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5F68C0-A919-A943-98CC-660BFE508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76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-1"/>
            <a:ext cx="8393289" cy="685007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95DDE37-1072-674A-AB82-1544B2D5F32C}"/>
              </a:ext>
            </a:extLst>
          </p:cNvPr>
          <p:cNvSpPr/>
          <p:nvPr/>
        </p:nvSpPr>
        <p:spPr>
          <a:xfrm>
            <a:off x="2133600" y="3279648"/>
            <a:ext cx="4736592" cy="343204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3"/>
                <a:stretch>
                  <a:fillRect l="-1086" t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DBE56BF-2709-9B4B-A7BF-05A9BF8D8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12" y="3967600"/>
            <a:ext cx="2605751" cy="26440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8D6DB6B-0185-B6F7-0EF1-E5FA174AFCCC}"/>
                  </a:ext>
                </a:extLst>
              </p:cNvPr>
              <p:cNvSpPr/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is a column vector;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For convenience, we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8D6DB6B-0185-B6F7-0EF1-E5FA174AF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  <a:blipFill>
                <a:blip r:embed="rId5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53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linear separator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characterized by </a:t>
                </a:r>
              </a:p>
              <a:p>
                <a:pPr lvl="1"/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5320"/>
              </a:xfrm>
              <a:blipFill>
                <a:blip r:embed="rId3"/>
                <a:stretch>
                  <a:fillRect l="-1086"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12" y="3967600"/>
            <a:ext cx="2605751" cy="26440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CD3AE1-632E-5DD2-B926-C74DF6940AD0}"/>
                  </a:ext>
                </a:extLst>
              </p:cNvPr>
              <p:cNvSpPr/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is a column vector;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For convenience, we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CD3AE1-632E-5DD2-B926-C74DF6940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  <a:blipFill>
                <a:blip r:embed="rId5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76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simplify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define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And we implicitly let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can then be written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800" dirty="0"/>
                  <a:t>We will interchangeably use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00" dirty="0"/>
                  <a:t>to express a hypothesis in Perceptron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3"/>
                <a:stretch>
                  <a:fillRect l="-1086" t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2169AD2-00D0-884B-A839-35EF3E3F4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080" y="2294917"/>
            <a:ext cx="2605751" cy="26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the dataset is </a:t>
                </a:r>
                <a:r>
                  <a:rPr lang="en-US" b="1" dirty="0"/>
                  <a:t>linearly separable </a:t>
                </a:r>
              </a:p>
              <a:p>
                <a:r>
                  <a:rPr lang="en-US" dirty="0"/>
                  <a:t>How do we learn a hypothesis that separates the data?</a:t>
                </a:r>
              </a:p>
              <a:p>
                <a:endParaRPr lang="en-US" b="1" dirty="0"/>
              </a:p>
              <a:p>
                <a:r>
                  <a:rPr lang="en-US" dirty="0"/>
                  <a:t>Perceptron Learning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=0,…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sz="2400" dirty="0"/>
                  <a:t>Find a misclassified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If no such data point exists</a:t>
                </a:r>
              </a:p>
              <a:p>
                <a:pPr lvl="3"/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Else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/>
              <p:nvPr/>
            </p:nvSpPr>
            <p:spPr>
              <a:xfrm>
                <a:off x="8011140" y="4154654"/>
                <a:ext cx="3890961" cy="20481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</a:t>
                </a:r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to denote the value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at step t of the algorithm.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Similarly, we 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to denote the data point found at step t.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140" y="4154654"/>
                <a:ext cx="3890961" cy="204819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84FF161-C32C-9143-84E1-46694EBF0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335" y="1639282"/>
            <a:ext cx="2093077" cy="21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19A6-BD79-DC48-BC81-570464DD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A56B0-8467-034A-99EE-B4968DE8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17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(informal):</a:t>
                </a:r>
              </a:p>
              <a:p>
                <a:pPr lvl="1"/>
                <a:r>
                  <a:rPr lang="en-US" dirty="0"/>
                  <a:t>If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linearly separable, PLA find a linear separator that separates the data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within a finite number of steps.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HW0: </a:t>
                </a:r>
              </a:p>
              <a:p>
                <a:pPr lvl="1"/>
                <a:r>
                  <a:rPr lang="en-US" dirty="0"/>
                  <a:t>Prove Chebyshev's inequality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 form of the law of large numbers)</a:t>
                </a:r>
              </a:p>
              <a:p>
                <a:pPr lvl="1"/>
                <a:r>
                  <a:rPr lang="en-US" dirty="0"/>
                  <a:t>Prove the above theorem</a:t>
                </a:r>
              </a:p>
              <a:p>
                <a:pPr lvl="1"/>
                <a:r>
                  <a:rPr lang="en-US" dirty="0"/>
                  <a:t>Implement PLA using Python</a:t>
                </a:r>
              </a:p>
              <a:p>
                <a:pPr lvl="1"/>
                <a:r>
                  <a:rPr lang="en-US" dirty="0"/>
                  <a:t>Explain why you want/need to take this course this semester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05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Machine Learning Can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96" y="4361487"/>
            <a:ext cx="3056036" cy="1983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425" y="4395780"/>
            <a:ext cx="4131365" cy="2318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232" y="1896727"/>
            <a:ext cx="3236280" cy="2159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71" y="1690688"/>
            <a:ext cx="2482885" cy="2177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496185"/>
            <a:ext cx="3691147" cy="1849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47" y="1661089"/>
            <a:ext cx="3648103" cy="22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Credit Card Approval</a:t>
            </a:r>
          </a:p>
        </p:txBody>
      </p:sp>
      <p:sp>
        <p:nvSpPr>
          <p:cNvPr id="5" name="object 6"/>
          <p:cNvSpPr txBox="1"/>
          <p:nvPr/>
        </p:nvSpPr>
        <p:spPr>
          <a:xfrm>
            <a:off x="850416" y="2309650"/>
            <a:ext cx="2195580" cy="2346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81660">
              <a:lnSpc>
                <a:spcPct val="109000"/>
              </a:lnSpc>
            </a:pPr>
            <a:r>
              <a:rPr sz="2000" spc="70" dirty="0">
                <a:solidFill>
                  <a:srgbClr val="231F20"/>
                </a:solidFill>
                <a:latin typeface="PMingLiU"/>
                <a:cs typeface="PMingLiU"/>
              </a:rPr>
              <a:t>age  </a:t>
            </a:r>
            <a:endParaRPr lang="en-US" sz="2000" spc="70" dirty="0">
              <a:solidFill>
                <a:srgbClr val="231F20"/>
              </a:solidFill>
              <a:latin typeface="PMingLiU"/>
              <a:cs typeface="PMingLiU"/>
            </a:endParaRPr>
          </a:p>
          <a:p>
            <a:pPr marL="12700" marR="581660">
              <a:lnSpc>
                <a:spcPct val="109000"/>
              </a:lnSpc>
            </a:pPr>
            <a:r>
              <a:rPr sz="2000" spc="45" dirty="0">
                <a:solidFill>
                  <a:srgbClr val="231F20"/>
                </a:solidFill>
                <a:latin typeface="PMingLiU"/>
                <a:cs typeface="PMingLiU"/>
              </a:rPr>
              <a:t>g</a:t>
            </a:r>
            <a:r>
              <a:rPr sz="2000" spc="40" dirty="0">
                <a:solidFill>
                  <a:srgbClr val="231F20"/>
                </a:solidFill>
                <a:latin typeface="PMingLiU"/>
                <a:cs typeface="PMingLiU"/>
              </a:rPr>
              <a:t>e</a:t>
            </a:r>
            <a:r>
              <a:rPr sz="2000" spc="120" dirty="0">
                <a:solidFill>
                  <a:srgbClr val="231F20"/>
                </a:solidFill>
                <a:latin typeface="PMingLiU"/>
                <a:cs typeface="PMingLiU"/>
              </a:rPr>
              <a:t>nd</a:t>
            </a:r>
            <a:r>
              <a:rPr sz="2000" spc="40" dirty="0">
                <a:solidFill>
                  <a:srgbClr val="231F20"/>
                </a:solidFill>
                <a:latin typeface="PMingLiU"/>
                <a:cs typeface="PMingLiU"/>
              </a:rPr>
              <a:t>e</a:t>
            </a:r>
            <a:r>
              <a:rPr sz="2000" spc="90" dirty="0">
                <a:solidFill>
                  <a:srgbClr val="231F20"/>
                </a:solidFill>
                <a:latin typeface="PMingLiU"/>
                <a:cs typeface="PMingLiU"/>
              </a:rPr>
              <a:t>r  </a:t>
            </a:r>
            <a:endParaRPr lang="en-US" sz="2000" spc="90" dirty="0">
              <a:solidFill>
                <a:srgbClr val="231F20"/>
              </a:solidFill>
              <a:latin typeface="PMingLiU"/>
              <a:cs typeface="PMingLiU"/>
            </a:endParaRPr>
          </a:p>
          <a:p>
            <a:pPr marL="12700" marR="581660">
              <a:lnSpc>
                <a:spcPct val="109000"/>
              </a:lnSpc>
            </a:pPr>
            <a:r>
              <a:rPr sz="2000" spc="80" dirty="0">
                <a:solidFill>
                  <a:srgbClr val="231F20"/>
                </a:solidFill>
                <a:latin typeface="PMingLiU"/>
                <a:cs typeface="PMingLiU"/>
              </a:rPr>
              <a:t>salary  </a:t>
            </a:r>
            <a:endParaRPr lang="en-US" sz="2000" spc="80" dirty="0">
              <a:solidFill>
                <a:srgbClr val="231F20"/>
              </a:solidFill>
              <a:latin typeface="PMingLiU"/>
              <a:cs typeface="PMingLiU"/>
            </a:endParaRPr>
          </a:p>
          <a:p>
            <a:pPr marL="12700" marR="581660">
              <a:lnSpc>
                <a:spcPct val="109000"/>
              </a:lnSpc>
            </a:pPr>
            <a:r>
              <a:rPr sz="2000" spc="114" dirty="0">
                <a:solidFill>
                  <a:srgbClr val="231F20"/>
                </a:solidFill>
                <a:latin typeface="PMingLiU"/>
                <a:cs typeface="PMingLiU"/>
              </a:rPr>
              <a:t>debt</a:t>
            </a:r>
            <a:endParaRPr sz="2000" dirty="0">
              <a:latin typeface="PMingLiU"/>
              <a:cs typeface="PMingLiU"/>
            </a:endParaRPr>
          </a:p>
          <a:p>
            <a:pPr marL="12700" marR="5080">
              <a:lnSpc>
                <a:spcPct val="108600"/>
              </a:lnSpc>
              <a:spcBef>
                <a:spcPts val="10"/>
              </a:spcBef>
            </a:pPr>
            <a:r>
              <a:rPr sz="2000" spc="70" dirty="0">
                <a:solidFill>
                  <a:srgbClr val="231F20"/>
                </a:solidFill>
                <a:latin typeface="PMingLiU"/>
                <a:cs typeface="PMingLiU"/>
              </a:rPr>
              <a:t>years </a:t>
            </a:r>
            <a:r>
              <a:rPr sz="2000" spc="75" dirty="0">
                <a:solidFill>
                  <a:srgbClr val="231F20"/>
                </a:solidFill>
                <a:latin typeface="PMingLiU"/>
                <a:cs typeface="PMingLiU"/>
              </a:rPr>
              <a:t>in job  </a:t>
            </a:r>
            <a:endParaRPr lang="en-US" sz="2000" spc="75" dirty="0">
              <a:solidFill>
                <a:srgbClr val="231F20"/>
              </a:solidFill>
              <a:latin typeface="PMingLiU"/>
              <a:cs typeface="PMingLiU"/>
            </a:endParaRPr>
          </a:p>
          <a:p>
            <a:pPr marL="12700" marR="5080">
              <a:lnSpc>
                <a:spcPct val="108600"/>
              </a:lnSpc>
              <a:spcBef>
                <a:spcPts val="10"/>
              </a:spcBef>
            </a:pPr>
            <a:r>
              <a:rPr sz="2000" spc="70" dirty="0">
                <a:solidFill>
                  <a:srgbClr val="231F20"/>
                </a:solidFill>
                <a:latin typeface="PMingLiU"/>
                <a:cs typeface="PMingLiU"/>
              </a:rPr>
              <a:t>years </a:t>
            </a:r>
            <a:r>
              <a:rPr sz="2000" spc="150" dirty="0">
                <a:solidFill>
                  <a:srgbClr val="231F20"/>
                </a:solidFill>
                <a:latin typeface="PMingLiU"/>
                <a:cs typeface="PMingLiU"/>
              </a:rPr>
              <a:t>at</a:t>
            </a:r>
            <a:r>
              <a:rPr sz="2000" spc="30" dirty="0">
                <a:solidFill>
                  <a:srgbClr val="231F20"/>
                </a:solidFill>
                <a:latin typeface="PMingLiU"/>
                <a:cs typeface="PMingLiU"/>
              </a:rPr>
              <a:t> </a:t>
            </a:r>
            <a:r>
              <a:rPr sz="2000" spc="90" dirty="0">
                <a:solidFill>
                  <a:srgbClr val="231F20"/>
                </a:solidFill>
                <a:latin typeface="PMingLiU"/>
                <a:cs typeface="PMingLiU"/>
              </a:rPr>
              <a:t>home</a:t>
            </a:r>
            <a:endParaRPr sz="2000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000" spc="55" dirty="0">
                <a:solidFill>
                  <a:srgbClr val="231F20"/>
                </a:solidFill>
                <a:latin typeface="PMingLiU"/>
                <a:cs typeface="PMingLiU"/>
              </a:rPr>
              <a:t>.</a:t>
            </a:r>
            <a:r>
              <a:rPr sz="2000" spc="-165" dirty="0">
                <a:solidFill>
                  <a:srgbClr val="231F20"/>
                </a:solidFill>
                <a:latin typeface="PMingLiU"/>
                <a:cs typeface="PMingLiU"/>
              </a:rPr>
              <a:t> </a:t>
            </a:r>
            <a:r>
              <a:rPr sz="2000" spc="55" dirty="0">
                <a:solidFill>
                  <a:srgbClr val="231F20"/>
                </a:solidFill>
                <a:latin typeface="PMingLiU"/>
                <a:cs typeface="PMingLiU"/>
              </a:rPr>
              <a:t>.</a:t>
            </a:r>
            <a:r>
              <a:rPr sz="2000" spc="-165" dirty="0">
                <a:solidFill>
                  <a:srgbClr val="231F20"/>
                </a:solidFill>
                <a:latin typeface="PMingLiU"/>
                <a:cs typeface="PMingLiU"/>
              </a:rPr>
              <a:t> </a:t>
            </a:r>
            <a:r>
              <a:rPr sz="2000" spc="55" dirty="0">
                <a:solidFill>
                  <a:srgbClr val="231F20"/>
                </a:solidFill>
                <a:latin typeface="PMingLiU"/>
                <a:cs typeface="PMingLiU"/>
              </a:rPr>
              <a:t>.</a:t>
            </a:r>
            <a:endParaRPr sz="2000" dirty="0">
              <a:latin typeface="PMingLiU"/>
              <a:cs typeface="PMingLiU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2700180" y="2309650"/>
            <a:ext cx="1301638" cy="2327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8900"/>
              </a:lnSpc>
            </a:pPr>
            <a:r>
              <a:rPr sz="2000" spc="45" dirty="0">
                <a:solidFill>
                  <a:srgbClr val="231F20"/>
                </a:solidFill>
                <a:latin typeface="PMingLiU"/>
                <a:cs typeface="PMingLiU"/>
              </a:rPr>
              <a:t>32</a:t>
            </a:r>
            <a:r>
              <a:rPr sz="2000" spc="15" dirty="0">
                <a:solidFill>
                  <a:srgbClr val="231F20"/>
                </a:solidFill>
                <a:latin typeface="PMingLiU"/>
                <a:cs typeface="PMingLiU"/>
              </a:rPr>
              <a:t> </a:t>
            </a:r>
            <a:r>
              <a:rPr sz="2000" spc="70" dirty="0">
                <a:solidFill>
                  <a:srgbClr val="231F20"/>
                </a:solidFill>
                <a:latin typeface="PMingLiU"/>
                <a:cs typeface="PMingLiU"/>
              </a:rPr>
              <a:t>years  </a:t>
            </a:r>
            <a:r>
              <a:rPr sz="2000" spc="85" dirty="0">
                <a:solidFill>
                  <a:srgbClr val="231F20"/>
                </a:solidFill>
                <a:latin typeface="PMingLiU"/>
                <a:cs typeface="PMingLiU"/>
              </a:rPr>
              <a:t>male  </a:t>
            </a:r>
            <a:r>
              <a:rPr sz="2000" spc="50" dirty="0">
                <a:solidFill>
                  <a:srgbClr val="231F20"/>
                </a:solidFill>
                <a:latin typeface="PMingLiU"/>
                <a:cs typeface="PMingLiU"/>
              </a:rPr>
              <a:t>40,000</a:t>
            </a:r>
            <a:endParaRPr sz="20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000" spc="50" dirty="0">
                <a:solidFill>
                  <a:srgbClr val="231F20"/>
                </a:solidFill>
                <a:latin typeface="PMingLiU"/>
                <a:cs typeface="PMingLiU"/>
              </a:rPr>
              <a:t>26,000</a:t>
            </a:r>
            <a:endParaRPr sz="2000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000" spc="40" dirty="0">
                <a:solidFill>
                  <a:srgbClr val="231F20"/>
                </a:solidFill>
                <a:latin typeface="PMingLiU"/>
                <a:cs typeface="PMingLiU"/>
              </a:rPr>
              <a:t>1</a:t>
            </a:r>
            <a:r>
              <a:rPr sz="2000" spc="15" dirty="0">
                <a:solidFill>
                  <a:srgbClr val="231F20"/>
                </a:solidFill>
                <a:latin typeface="PMingLiU"/>
                <a:cs typeface="PMingLiU"/>
              </a:rPr>
              <a:t> </a:t>
            </a:r>
            <a:r>
              <a:rPr sz="2000" spc="75" dirty="0">
                <a:solidFill>
                  <a:srgbClr val="231F20"/>
                </a:solidFill>
                <a:latin typeface="PMingLiU"/>
                <a:cs typeface="PMingLiU"/>
              </a:rPr>
              <a:t>year</a:t>
            </a:r>
            <a:endParaRPr sz="2000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40" dirty="0">
                <a:solidFill>
                  <a:srgbClr val="231F20"/>
                </a:solidFill>
                <a:latin typeface="PMingLiU"/>
                <a:cs typeface="PMingLiU"/>
              </a:rPr>
              <a:t>3</a:t>
            </a:r>
            <a:r>
              <a:rPr sz="2000" spc="10" dirty="0">
                <a:solidFill>
                  <a:srgbClr val="231F20"/>
                </a:solidFill>
                <a:latin typeface="PMingLiU"/>
                <a:cs typeface="PMingLiU"/>
              </a:rPr>
              <a:t> </a:t>
            </a:r>
            <a:r>
              <a:rPr sz="2000" spc="70" dirty="0">
                <a:solidFill>
                  <a:srgbClr val="231F20"/>
                </a:solidFill>
                <a:latin typeface="PMingLiU"/>
                <a:cs typeface="PMingLiU"/>
              </a:rPr>
              <a:t>years</a:t>
            </a:r>
            <a:endParaRPr sz="2000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000" spc="55" dirty="0">
                <a:solidFill>
                  <a:srgbClr val="231F20"/>
                </a:solidFill>
                <a:latin typeface="PMingLiU"/>
                <a:cs typeface="PMingLiU"/>
              </a:rPr>
              <a:t>.</a:t>
            </a:r>
            <a:r>
              <a:rPr sz="2000" spc="-165" dirty="0">
                <a:solidFill>
                  <a:srgbClr val="231F20"/>
                </a:solidFill>
                <a:latin typeface="PMingLiU"/>
                <a:cs typeface="PMingLiU"/>
              </a:rPr>
              <a:t> </a:t>
            </a:r>
            <a:r>
              <a:rPr sz="2000" spc="55" dirty="0">
                <a:solidFill>
                  <a:srgbClr val="231F20"/>
                </a:solidFill>
                <a:latin typeface="PMingLiU"/>
                <a:cs typeface="PMingLiU"/>
              </a:rPr>
              <a:t>.</a:t>
            </a:r>
            <a:r>
              <a:rPr sz="2000" spc="-165" dirty="0">
                <a:solidFill>
                  <a:srgbClr val="231F20"/>
                </a:solidFill>
                <a:latin typeface="PMingLiU"/>
                <a:cs typeface="PMingLiU"/>
              </a:rPr>
              <a:t> </a:t>
            </a:r>
            <a:r>
              <a:rPr sz="2000" spc="55" dirty="0">
                <a:solidFill>
                  <a:srgbClr val="231F20"/>
                </a:solidFill>
                <a:latin typeface="PMingLiU"/>
                <a:cs typeface="PMingLiU"/>
              </a:rPr>
              <a:t>.</a:t>
            </a:r>
            <a:endParaRPr sz="2000" dirty="0">
              <a:latin typeface="PMingLiU"/>
              <a:cs typeface="PMingLiU"/>
            </a:endParaRPr>
          </a:p>
        </p:txBody>
      </p:sp>
      <p:sp>
        <p:nvSpPr>
          <p:cNvPr id="7" name="object 8"/>
          <p:cNvSpPr/>
          <p:nvPr/>
        </p:nvSpPr>
        <p:spPr>
          <a:xfrm>
            <a:off x="679816" y="2309649"/>
            <a:ext cx="3113873" cy="2346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8" name="object 9"/>
          <p:cNvSpPr txBox="1"/>
          <p:nvPr/>
        </p:nvSpPr>
        <p:spPr>
          <a:xfrm>
            <a:off x="679816" y="5682395"/>
            <a:ext cx="333507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spc="80" dirty="0">
                <a:solidFill>
                  <a:srgbClr val="231F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the customer be a good customer for the bank?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754" y="2214077"/>
            <a:ext cx="7718783" cy="3748058"/>
          </a:xfrm>
        </p:spPr>
        <p:txBody>
          <a:bodyPr>
            <a:normAutofit/>
          </a:bodyPr>
          <a:lstStyle/>
          <a:p>
            <a:r>
              <a:rPr lang="en-US" sz="3200" dirty="0"/>
              <a:t>A brute-force solution</a:t>
            </a:r>
          </a:p>
          <a:p>
            <a:pPr lvl="1"/>
            <a:r>
              <a:rPr lang="en-US" dirty="0"/>
              <a:t>Build a large table that maps all possible attribute combinations to a prediction</a:t>
            </a:r>
          </a:p>
          <a:p>
            <a:pPr lvl="1"/>
            <a:endParaRPr lang="en-US" dirty="0"/>
          </a:p>
          <a:p>
            <a:r>
              <a:rPr lang="en-US" dirty="0"/>
              <a:t>Not really feasible at scale</a:t>
            </a:r>
          </a:p>
          <a:p>
            <a:pPr lvl="1"/>
            <a:r>
              <a:rPr lang="en-US" dirty="0"/>
              <a:t>Possible attribute combinations could be infinite</a:t>
            </a:r>
          </a:p>
          <a:p>
            <a:pPr lvl="1"/>
            <a:r>
              <a:rPr lang="en-US" dirty="0"/>
              <a:t>Storage, computation</a:t>
            </a:r>
          </a:p>
          <a:p>
            <a:r>
              <a:rPr lang="en-US" dirty="0"/>
              <a:t>How to come up with the table?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EF5BB-6B25-934A-B55E-BC9D6FFC105B}"/>
              </a:ext>
            </a:extLst>
          </p:cNvPr>
          <p:cNvSpPr txBox="1"/>
          <p:nvPr/>
        </p:nvSpPr>
        <p:spPr>
          <a:xfrm>
            <a:off x="478252" y="1778588"/>
            <a:ext cx="34258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accent1"/>
                </a:solidFill>
              </a:rPr>
              <a:t>Input</a:t>
            </a:r>
            <a:r>
              <a:rPr lang="en-US" sz="2200" u="sng" dirty="0"/>
              <a:t>: customer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03E2E3-DDC9-6E4E-B96B-2207AD610263}"/>
              </a:ext>
            </a:extLst>
          </p:cNvPr>
          <p:cNvSpPr txBox="1"/>
          <p:nvPr/>
        </p:nvSpPr>
        <p:spPr>
          <a:xfrm>
            <a:off x="478252" y="5174719"/>
            <a:ext cx="2510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>
                <a:solidFill>
                  <a:schemeClr val="accent1"/>
                </a:solidFill>
              </a:rPr>
              <a:t>Output</a:t>
            </a:r>
            <a:r>
              <a:rPr lang="en-US" sz="2200" u="sng" dirty="0"/>
              <a:t>: a prediction</a:t>
            </a:r>
          </a:p>
        </p:txBody>
      </p:sp>
    </p:spTree>
    <p:extLst>
      <p:ext uri="{BB962C8B-B14F-4D97-AF65-F5344CB8AC3E}">
        <p14:creationId xmlns:p14="http://schemas.microsoft.com/office/powerpoint/2010/main" val="6465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208F-8C8F-B646-9138-3A80C718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”Machine Learning” Approach</a:t>
            </a:r>
          </a:p>
        </p:txBody>
      </p:sp>
      <p:grpSp>
        <p:nvGrpSpPr>
          <p:cNvPr id="4" name="Shape 308">
            <a:extLst>
              <a:ext uri="{FF2B5EF4-FFF2-40B4-BE49-F238E27FC236}">
                <a16:creationId xmlns:a16="http://schemas.microsoft.com/office/drawing/2014/main" id="{D111245E-84BA-7341-BD91-7E9B2182CFDD}"/>
              </a:ext>
            </a:extLst>
          </p:cNvPr>
          <p:cNvGrpSpPr/>
          <p:nvPr/>
        </p:nvGrpSpPr>
        <p:grpSpPr>
          <a:xfrm>
            <a:off x="7717429" y="2196515"/>
            <a:ext cx="1583978" cy="1043321"/>
            <a:chOff x="4306475" y="2201434"/>
            <a:chExt cx="3710399" cy="2370768"/>
          </a:xfrm>
        </p:grpSpPr>
        <p:sp>
          <p:nvSpPr>
            <p:cNvPr id="5" name="Shape 369">
              <a:extLst>
                <a:ext uri="{FF2B5EF4-FFF2-40B4-BE49-F238E27FC236}">
                  <a16:creationId xmlns:a16="http://schemas.microsoft.com/office/drawing/2014/main" id="{E2C6B491-9FBE-E044-A98D-0537F8375065}"/>
                </a:ext>
              </a:extLst>
            </p:cNvPr>
            <p:cNvSpPr/>
            <p:nvPr/>
          </p:nvSpPr>
          <p:spPr>
            <a:xfrm>
              <a:off x="5228457" y="2673751"/>
              <a:ext cx="183000" cy="223200"/>
            </a:xfrm>
            <a:prstGeom prst="plus">
              <a:avLst>
                <a:gd name="adj" fmla="val 35974"/>
              </a:avLst>
            </a:prstGeom>
            <a:solidFill>
              <a:srgbClr val="DC230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370">
              <a:extLst>
                <a:ext uri="{FF2B5EF4-FFF2-40B4-BE49-F238E27FC236}">
                  <a16:creationId xmlns:a16="http://schemas.microsoft.com/office/drawing/2014/main" id="{1F886008-9E45-5A49-8B4D-1FD7E8560107}"/>
                </a:ext>
              </a:extLst>
            </p:cNvPr>
            <p:cNvSpPr/>
            <p:nvPr/>
          </p:nvSpPr>
          <p:spPr>
            <a:xfrm>
              <a:off x="7404028" y="3205210"/>
              <a:ext cx="293400" cy="978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371">
              <a:extLst>
                <a:ext uri="{FF2B5EF4-FFF2-40B4-BE49-F238E27FC236}">
                  <a16:creationId xmlns:a16="http://schemas.microsoft.com/office/drawing/2014/main" id="{03B337F6-E07D-AD42-A128-286DFBE9F161}"/>
                </a:ext>
              </a:extLst>
            </p:cNvPr>
            <p:cNvSpPr/>
            <p:nvPr/>
          </p:nvSpPr>
          <p:spPr>
            <a:xfrm>
              <a:off x="6845277" y="3415044"/>
              <a:ext cx="293400" cy="978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372">
              <a:extLst>
                <a:ext uri="{FF2B5EF4-FFF2-40B4-BE49-F238E27FC236}">
                  <a16:creationId xmlns:a16="http://schemas.microsoft.com/office/drawing/2014/main" id="{C9678141-88BE-1141-8D21-53210AB95F34}"/>
                </a:ext>
              </a:extLst>
            </p:cNvPr>
            <p:cNvSpPr/>
            <p:nvPr/>
          </p:nvSpPr>
          <p:spPr>
            <a:xfrm>
              <a:off x="7138303" y="3730947"/>
              <a:ext cx="293400" cy="978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73">
              <a:extLst>
                <a:ext uri="{FF2B5EF4-FFF2-40B4-BE49-F238E27FC236}">
                  <a16:creationId xmlns:a16="http://schemas.microsoft.com/office/drawing/2014/main" id="{31AEA061-E16B-EB49-AA43-C9EBE766A6E6}"/>
                </a:ext>
              </a:extLst>
            </p:cNvPr>
            <p:cNvSpPr/>
            <p:nvPr/>
          </p:nvSpPr>
          <p:spPr>
            <a:xfrm>
              <a:off x="6845277" y="4279358"/>
              <a:ext cx="293400" cy="978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74">
              <a:extLst>
                <a:ext uri="{FF2B5EF4-FFF2-40B4-BE49-F238E27FC236}">
                  <a16:creationId xmlns:a16="http://schemas.microsoft.com/office/drawing/2014/main" id="{D904B111-388A-FC42-86A9-B767BCDEF33F}"/>
                </a:ext>
              </a:extLst>
            </p:cNvPr>
            <p:cNvSpPr/>
            <p:nvPr/>
          </p:nvSpPr>
          <p:spPr>
            <a:xfrm>
              <a:off x="6259605" y="4084129"/>
              <a:ext cx="293400" cy="97800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82">
              <a:extLst>
                <a:ext uri="{FF2B5EF4-FFF2-40B4-BE49-F238E27FC236}">
                  <a16:creationId xmlns:a16="http://schemas.microsoft.com/office/drawing/2014/main" id="{C37FECE6-2FCB-2044-893B-F472A118C69B}"/>
                </a:ext>
              </a:extLst>
            </p:cNvPr>
            <p:cNvSpPr/>
            <p:nvPr/>
          </p:nvSpPr>
          <p:spPr>
            <a:xfrm>
              <a:off x="5797523" y="4272952"/>
              <a:ext cx="293121" cy="97472"/>
            </a:xfrm>
            <a:prstGeom prst="rect">
              <a:avLst/>
            </a:prstGeom>
            <a:solidFill>
              <a:srgbClr val="00008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2" name="Shape 383">
              <a:extLst>
                <a:ext uri="{FF2B5EF4-FFF2-40B4-BE49-F238E27FC236}">
                  <a16:creationId xmlns:a16="http://schemas.microsoft.com/office/drawing/2014/main" id="{DF4CD6C5-8551-B043-9958-555E9981192A}"/>
                </a:ext>
              </a:extLst>
            </p:cNvPr>
            <p:cNvCxnSpPr/>
            <p:nvPr/>
          </p:nvCxnSpPr>
          <p:spPr>
            <a:xfrm rot="10800000" flipH="1">
              <a:off x="4306475" y="2423903"/>
              <a:ext cx="3710399" cy="2148299"/>
            </a:xfrm>
            <a:prstGeom prst="straightConnector1">
              <a:avLst/>
            </a:prstGeom>
            <a:noFill/>
            <a:ln w="73075" cap="flat" cmpd="sng">
              <a:solidFill>
                <a:srgbClr val="4C4C4C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14" name="Shape 397">
              <a:extLst>
                <a:ext uri="{FF2B5EF4-FFF2-40B4-BE49-F238E27FC236}">
                  <a16:creationId xmlns:a16="http://schemas.microsoft.com/office/drawing/2014/main" id="{3A5FC34C-EACF-3B49-9A82-B2F046DA13BC}"/>
                </a:ext>
              </a:extLst>
            </p:cNvPr>
            <p:cNvSpPr/>
            <p:nvPr/>
          </p:nvSpPr>
          <p:spPr>
            <a:xfrm>
              <a:off x="5199110" y="3377808"/>
              <a:ext cx="182936" cy="223195"/>
            </a:xfrm>
            <a:prstGeom prst="plus">
              <a:avLst>
                <a:gd name="adj" fmla="val 35974"/>
              </a:avLst>
            </a:prstGeom>
            <a:solidFill>
              <a:srgbClr val="DC230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98">
              <a:extLst>
                <a:ext uri="{FF2B5EF4-FFF2-40B4-BE49-F238E27FC236}">
                  <a16:creationId xmlns:a16="http://schemas.microsoft.com/office/drawing/2014/main" id="{8D529A44-9BB2-B844-B427-8D944D9C0F70}"/>
                </a:ext>
              </a:extLst>
            </p:cNvPr>
            <p:cNvSpPr/>
            <p:nvPr/>
          </p:nvSpPr>
          <p:spPr>
            <a:xfrm>
              <a:off x="5665797" y="2753858"/>
              <a:ext cx="183000" cy="223200"/>
            </a:xfrm>
            <a:prstGeom prst="plus">
              <a:avLst>
                <a:gd name="adj" fmla="val 35974"/>
              </a:avLst>
            </a:prstGeom>
            <a:solidFill>
              <a:srgbClr val="DC230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9">
              <a:extLst>
                <a:ext uri="{FF2B5EF4-FFF2-40B4-BE49-F238E27FC236}">
                  <a16:creationId xmlns:a16="http://schemas.microsoft.com/office/drawing/2014/main" id="{20C2DD29-95D6-BD49-9AE6-460D77DE104A}"/>
                </a:ext>
              </a:extLst>
            </p:cNvPr>
            <p:cNvSpPr/>
            <p:nvPr/>
          </p:nvSpPr>
          <p:spPr>
            <a:xfrm>
              <a:off x="6017775" y="3027298"/>
              <a:ext cx="183000" cy="223200"/>
            </a:xfrm>
            <a:prstGeom prst="plus">
              <a:avLst>
                <a:gd name="adj" fmla="val 35974"/>
              </a:avLst>
            </a:prstGeom>
            <a:solidFill>
              <a:srgbClr val="DC230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00">
              <a:extLst>
                <a:ext uri="{FF2B5EF4-FFF2-40B4-BE49-F238E27FC236}">
                  <a16:creationId xmlns:a16="http://schemas.microsoft.com/office/drawing/2014/main" id="{E9FE8A93-2F22-B948-8AA1-EE85D543DD21}"/>
                </a:ext>
              </a:extLst>
            </p:cNvPr>
            <p:cNvSpPr/>
            <p:nvPr/>
          </p:nvSpPr>
          <p:spPr>
            <a:xfrm>
              <a:off x="6002090" y="2201434"/>
              <a:ext cx="183000" cy="223200"/>
            </a:xfrm>
            <a:prstGeom prst="plus">
              <a:avLst>
                <a:gd name="adj" fmla="val 35974"/>
              </a:avLst>
            </a:prstGeom>
            <a:solidFill>
              <a:srgbClr val="DC230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01">
              <a:extLst>
                <a:ext uri="{FF2B5EF4-FFF2-40B4-BE49-F238E27FC236}">
                  <a16:creationId xmlns:a16="http://schemas.microsoft.com/office/drawing/2014/main" id="{96BE2D8E-5320-FD49-97F0-98027C9944DB}"/>
                </a:ext>
              </a:extLst>
            </p:cNvPr>
            <p:cNvSpPr/>
            <p:nvPr/>
          </p:nvSpPr>
          <p:spPr>
            <a:xfrm>
              <a:off x="6521708" y="2538855"/>
              <a:ext cx="183000" cy="223200"/>
            </a:xfrm>
            <a:prstGeom prst="plus">
              <a:avLst>
                <a:gd name="adj" fmla="val 35974"/>
              </a:avLst>
            </a:prstGeom>
            <a:solidFill>
              <a:srgbClr val="DC2300"/>
            </a:solidFill>
            <a:ln>
              <a:noFill/>
            </a:ln>
          </p:spPr>
          <p:txBody>
            <a:bodyPr lIns="76025" tIns="76025" rIns="76025" bIns="760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8E97190-AAE5-7A43-924D-D33D4F73CC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6651" y="3428161"/>
            <a:ext cx="2225525" cy="13172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5321021-B63C-9C41-ADD5-5DD587ECB8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354" y="4769713"/>
            <a:ext cx="2225525" cy="1112763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4FA9C82-0D53-8B4D-B40D-2D6DB508EC1F}"/>
              </a:ext>
            </a:extLst>
          </p:cNvPr>
          <p:cNvSpPr/>
          <p:nvPr/>
        </p:nvSpPr>
        <p:spPr>
          <a:xfrm>
            <a:off x="7281425" y="2055900"/>
            <a:ext cx="2539599" cy="4061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CC8307-7E19-EF4B-9682-3A1CBE2C0D22}"/>
              </a:ext>
            </a:extLst>
          </p:cNvPr>
          <p:cNvSpPr txBox="1"/>
          <p:nvPr/>
        </p:nvSpPr>
        <p:spPr>
          <a:xfrm>
            <a:off x="5960606" y="1483633"/>
            <a:ext cx="543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 / Model (Some math function)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4D1DFF-AF8E-F947-93E1-9B25005B1F26}"/>
              </a:ext>
            </a:extLst>
          </p:cNvPr>
          <p:cNvSpPr txBox="1"/>
          <p:nvPr/>
        </p:nvSpPr>
        <p:spPr>
          <a:xfrm>
            <a:off x="1874036" y="3151038"/>
            <a:ext cx="22814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Data </a:t>
            </a:r>
            <a:br>
              <a:rPr lang="en-US" sz="4400" dirty="0"/>
            </a:br>
            <a:r>
              <a:rPr lang="en-US" sz="2400" dirty="0"/>
              <a:t>(Historical </a:t>
            </a:r>
            <a:br>
              <a:rPr lang="en-US" sz="2400" dirty="0"/>
            </a:br>
            <a:r>
              <a:rPr lang="en-US" sz="2400" dirty="0"/>
              <a:t>Customer Data)</a:t>
            </a:r>
            <a:endParaRPr lang="en-US" sz="4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8F7C74-5289-C549-B70E-612A51AD88F0}"/>
              </a:ext>
            </a:extLst>
          </p:cNvPr>
          <p:cNvCxnSpPr/>
          <p:nvPr/>
        </p:nvCxnSpPr>
        <p:spPr>
          <a:xfrm>
            <a:off x="4675099" y="3850777"/>
            <a:ext cx="1763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949F13-73EC-274E-A9F1-86A51AC98D70}"/>
              </a:ext>
            </a:extLst>
          </p:cNvPr>
          <p:cNvSpPr txBox="1"/>
          <p:nvPr/>
        </p:nvSpPr>
        <p:spPr>
          <a:xfrm>
            <a:off x="2558462" y="6010869"/>
            <a:ext cx="5568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 </a:t>
            </a:r>
            <a:r>
              <a:rPr lang="en-US" sz="2400"/>
              <a:t>a hypothesis that </a:t>
            </a:r>
            <a:r>
              <a:rPr lang="en-US" sz="2400" dirty="0"/>
              <a:t>“fits” the data</a:t>
            </a:r>
            <a:br>
              <a:rPr lang="en-US" sz="2400" dirty="0"/>
            </a:br>
            <a:r>
              <a:rPr lang="en-US" sz="2400" dirty="0"/>
              <a:t>(The process requires a lot of computation)</a:t>
            </a:r>
          </a:p>
        </p:txBody>
      </p:sp>
    </p:spTree>
    <p:extLst>
      <p:ext uri="{BB962C8B-B14F-4D97-AF65-F5344CB8AC3E}">
        <p14:creationId xmlns:p14="http://schemas.microsoft.com/office/powerpoint/2010/main" val="8452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4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B37C-D307-2F4A-A88E-F9198FBD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”Machine Learning”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0776-C260-9B47-9649-8FD4579D9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ideas are there for several decades</a:t>
            </a:r>
          </a:p>
          <a:p>
            <a:r>
              <a:rPr lang="en-US"/>
              <a:t>Why is it </a:t>
            </a:r>
            <a:r>
              <a:rPr lang="en-US" dirty="0"/>
              <a:t>getting so much attention now?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/>
              <a:t>: Availability of a huge amount of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Computation: </a:t>
            </a:r>
            <a:r>
              <a:rPr lang="en-US" dirty="0"/>
              <a:t>Computation power catches up</a:t>
            </a:r>
          </a:p>
          <a:p>
            <a:endParaRPr lang="en-US" dirty="0"/>
          </a:p>
          <a:p>
            <a:r>
              <a:rPr lang="en-US" dirty="0"/>
              <a:t>Example: ImageNet</a:t>
            </a:r>
          </a:p>
          <a:p>
            <a:pPr lvl="1"/>
            <a:r>
              <a:rPr lang="en-US" dirty="0"/>
              <a:t>Utilize internet users to label more than </a:t>
            </a:r>
            <a:r>
              <a:rPr lang="en-US" dirty="0">
                <a:solidFill>
                  <a:schemeClr val="accent1"/>
                </a:solidFill>
              </a:rPr>
              <a:t>14 millions </a:t>
            </a:r>
            <a:r>
              <a:rPr lang="en-US" dirty="0"/>
              <a:t>of images</a:t>
            </a:r>
          </a:p>
          <a:p>
            <a:pPr lvl="1"/>
            <a:r>
              <a:rPr lang="en-US" dirty="0"/>
              <a:t>This is where Deep Learning starts to gain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2E83C-F3FE-1C46-84BB-873426A6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055" y="4057374"/>
            <a:ext cx="17145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97574-A1B9-4F4E-AAB8-4B6574AC3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504" y="5040795"/>
            <a:ext cx="2997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0601"/>
            <a:ext cx="10515600" cy="1325563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3669" y="2606474"/>
            <a:ext cx="10554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“using </a:t>
            </a:r>
            <a:r>
              <a:rPr lang="en-US" sz="3200" dirty="0">
                <a:solidFill>
                  <a:srgbClr val="00B050"/>
                </a:solidFill>
              </a:rPr>
              <a:t>a set of observations </a:t>
            </a:r>
            <a:r>
              <a:rPr lang="en-US" sz="3200" dirty="0"/>
              <a:t>to uncover an </a:t>
            </a:r>
            <a:r>
              <a:rPr lang="en-US" sz="3200" dirty="0">
                <a:solidFill>
                  <a:srgbClr val="00B050"/>
                </a:solidFill>
              </a:rPr>
              <a:t>underlying pattern</a:t>
            </a:r>
            <a:r>
              <a:rPr lang="en-US" sz="3200" dirty="0"/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3669" y="1748242"/>
            <a:ext cx="3619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“learning from data”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1346" y="37690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351956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Use scenarios of machine learning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14400" y="4543816"/>
            <a:ext cx="9717932" cy="231418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B050"/>
                </a:solidFill>
              </a:rPr>
              <a:t>pattern</a:t>
            </a:r>
            <a:r>
              <a:rPr lang="en-US" dirty="0"/>
              <a:t> exists</a:t>
            </a:r>
          </a:p>
          <a:p>
            <a:r>
              <a:rPr lang="en-US" dirty="0"/>
              <a:t>No </a:t>
            </a:r>
            <a:r>
              <a:rPr lang="en-US" dirty="0">
                <a:solidFill>
                  <a:srgbClr val="00B050"/>
                </a:solidFill>
              </a:rPr>
              <a:t>analytical</a:t>
            </a:r>
            <a:r>
              <a:rPr lang="en-US" dirty="0"/>
              <a:t> solution: We cannot pin it down mathematically</a:t>
            </a:r>
          </a:p>
          <a:p>
            <a:r>
              <a:rPr lang="en-US" dirty="0"/>
              <a:t>We have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on 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92348" y="38696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4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Formally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(For Supervised Learning)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860464" cy="4164358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Formulation:  </a:t>
                </a:r>
                <a:r>
                  <a:rPr lang="en-US" sz="3200" dirty="0">
                    <a:solidFill>
                      <a:srgbClr val="92D050"/>
                    </a:solidFill>
                  </a:rPr>
                  <a:t>(credit card approval example)</a:t>
                </a:r>
              </a:p>
              <a:p>
                <a:pPr lvl="1"/>
                <a:r>
                  <a:rPr lang="en-US" sz="2800" dirty="0"/>
                  <a:t>input (features):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>
                    <a:solidFill>
                      <a:srgbClr val="92D050"/>
                    </a:solidFill>
                  </a:rPr>
                  <a:t>(customer’s information)</a:t>
                </a:r>
              </a:p>
              <a:p>
                <a:pPr lvl="1"/>
                <a:r>
                  <a:rPr lang="en-US" sz="2800" dirty="0"/>
                  <a:t>output (label):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</a:t>
                </a:r>
                <a:r>
                  <a:rPr lang="en-US" sz="2800" dirty="0">
                    <a:solidFill>
                      <a:srgbClr val="92D050"/>
                    </a:solidFill>
                  </a:rPr>
                  <a:t>(good/bad customer)</a:t>
                </a:r>
              </a:p>
              <a:p>
                <a:pPr lvl="1"/>
                <a:r>
                  <a:rPr lang="en-US" sz="2800" dirty="0">
                    <a:solidFill>
                      <a:srgbClr val="C00000"/>
                    </a:solidFill>
                  </a:rPr>
                  <a:t>unknown</a:t>
                </a:r>
                <a:r>
                  <a:rPr lang="en-US" sz="2800" dirty="0"/>
                  <a:t> target function: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92D050"/>
                    </a:solidFill>
                  </a:rPr>
                  <a:t>(ideal credit approval formula)</a:t>
                </a:r>
                <a:endParaRPr lang="en-US" sz="2800" dirty="0"/>
              </a:p>
              <a:p>
                <a:pPr lvl="1"/>
                <a:r>
                  <a:rPr lang="en-US" sz="2800" dirty="0"/>
                  <a:t>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rgbClr val="92D050"/>
                    </a:solidFill>
                  </a:rPr>
                  <a:t>    (historical records)</a:t>
                </a:r>
                <a:endParaRPr lang="en-US" sz="2800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goal: learn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8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close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/>
                  <a:t>   </a:t>
                </a:r>
                <a:r>
                  <a:rPr lang="en-US" sz="2800" dirty="0">
                    <a:solidFill>
                      <a:srgbClr val="92D050"/>
                    </a:solidFill>
                  </a:rPr>
                  <a:t>(formula to be used)</a:t>
                </a:r>
              </a:p>
              <a:p>
                <a:pPr lvl="1"/>
                <a:endParaRPr lang="en-US" sz="2800" dirty="0">
                  <a:solidFill>
                    <a:srgbClr val="92D050"/>
                  </a:solidFill>
                </a:endParaRPr>
              </a:p>
              <a:p>
                <a:r>
                  <a:rPr lang="en-US" sz="3200" dirty="0"/>
                  <a:t>Two central questions</a:t>
                </a:r>
              </a:p>
              <a:p>
                <a:pPr lvl="1"/>
                <a:r>
                  <a:rPr lang="en-US" sz="2800" dirty="0"/>
                  <a:t>What can we say about how close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is to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800" dirty="0"/>
                  <a:t>?</a:t>
                </a:r>
                <a:endParaRPr lang="en-US" sz="3200" dirty="0"/>
              </a:p>
              <a:p>
                <a:pPr lvl="1"/>
                <a:r>
                  <a:rPr lang="en-US" sz="2800" dirty="0"/>
                  <a:t>How do we learn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860464" cy="4164358"/>
              </a:xfrm>
              <a:blipFill>
                <a:blip r:embed="rId3"/>
                <a:stretch>
                  <a:fillRect l="-1285" t="-3040" b="-27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B6CECE3E-32ED-D246-9475-D2C7EE2C0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B070184-05D1-0F44-96EB-0347FFEDCFF8}"/>
                  </a:ext>
                </a:extLst>
              </p:cNvPr>
              <p:cNvSpPr/>
              <p:nvPr/>
            </p:nvSpPr>
            <p:spPr>
              <a:xfrm>
                <a:off x="8376263" y="4940573"/>
                <a:ext cx="3676011" cy="1552302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Note on notations:</a:t>
                </a:r>
              </a:p>
              <a:p>
                <a:r>
                  <a:rPr lang="en-US" sz="1400" dirty="0"/>
                  <a:t>We interchangeably use (bold font)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dirty="0"/>
                  <a:t> to denote a column vector in this course.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The former is used in the textbook.</a:t>
                </a:r>
                <a:br>
                  <a:rPr lang="en-US" sz="1400" dirty="0"/>
                </a:br>
                <a:r>
                  <a:rPr lang="en-US" sz="1400" dirty="0"/>
                  <a:t>the later is for the convenience of writing.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B070184-05D1-0F44-96EB-0347FFEDC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263" y="4940573"/>
                <a:ext cx="3676011" cy="1552302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88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9411</TotalTime>
  <Words>2004</Words>
  <Application>Microsoft Macintosh PowerPoint</Application>
  <PresentationFormat>Widescreen</PresentationFormat>
  <Paragraphs>336</Paragraphs>
  <Slides>37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PMingLiU</vt:lpstr>
      <vt:lpstr>Arial</vt:lpstr>
      <vt:lpstr>Calibri</vt:lpstr>
      <vt:lpstr>Calibri Light</vt:lpstr>
      <vt:lpstr>Cambria Math</vt:lpstr>
      <vt:lpstr>Office Theme</vt:lpstr>
      <vt:lpstr>CSE 417T Introduction to Machine Learning</vt:lpstr>
      <vt:lpstr>Plan for Today</vt:lpstr>
      <vt:lpstr>What is Machine Learning?</vt:lpstr>
      <vt:lpstr>What Machine Learning Can Do?</vt:lpstr>
      <vt:lpstr>Example: Credit Card Approval</vt:lpstr>
      <vt:lpstr>A ”Machine Learning” Approach</vt:lpstr>
      <vt:lpstr>A ”Machine Learning” Approach</vt:lpstr>
      <vt:lpstr>What is Machine Learning?</vt:lpstr>
      <vt:lpstr>More Formally (For Supervised Learning)</vt:lpstr>
      <vt:lpstr>PowerPoint Presentation</vt:lpstr>
      <vt:lpstr>PowerPoint Presentation</vt:lpstr>
      <vt:lpstr>PowerPoint Presentation</vt:lpstr>
      <vt:lpstr>Course Plan</vt:lpstr>
      <vt:lpstr>Course Plan</vt:lpstr>
      <vt:lpstr>Types of Learning</vt:lpstr>
      <vt:lpstr>Supervised Learning</vt:lpstr>
      <vt:lpstr>Unsupervised Learning (more in 517A)</vt:lpstr>
      <vt:lpstr>Reinforcement Learning (more in 412A)</vt:lpstr>
      <vt:lpstr>Course plans (focus on supervised learning)</vt:lpstr>
      <vt:lpstr>Logistics</vt:lpstr>
      <vt:lpstr>Course Information: Textbooks</vt:lpstr>
      <vt:lpstr>Course Information: Grading</vt:lpstr>
      <vt:lpstr>Course Information: Academic Integrity</vt:lpstr>
      <vt:lpstr>Course Information</vt:lpstr>
      <vt:lpstr>Getting in Touch</vt:lpstr>
      <vt:lpstr>Is This Course for You?</vt:lpstr>
      <vt:lpstr>Is This Course for You?</vt:lpstr>
      <vt:lpstr>Waitlist and Enrollment</vt:lpstr>
      <vt:lpstr>Questions?</vt:lpstr>
      <vt:lpstr>Lecture Today</vt:lpstr>
      <vt:lpstr>PowerPoint Presentation</vt:lpstr>
      <vt:lpstr>Linear Hypothesis Space (Perceptron)</vt:lpstr>
      <vt:lpstr>Linear Hypothesis Space (Perceptron)</vt:lpstr>
      <vt:lpstr>Linear Hypothesis Space (Perceptron)</vt:lpstr>
      <vt:lpstr>Perceptron Learning Algorithm (PLA)</vt:lpstr>
      <vt:lpstr>Some Intuitions</vt:lpstr>
      <vt:lpstr>Perceptron Learning Algorithm (PLA)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775</cp:revision>
  <cp:lastPrinted>2020-01-14T16:57:12Z</cp:lastPrinted>
  <dcterms:created xsi:type="dcterms:W3CDTF">2017-08-24T15:35:37Z</dcterms:created>
  <dcterms:modified xsi:type="dcterms:W3CDTF">2022-08-30T19:00:55Z</dcterms:modified>
</cp:coreProperties>
</file>